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a-comprehensive-hands-on-guide-to-transfer-learning-with-real-world-applications-in-deep-learning-212bf3b2f27a" TargetMode="External"/><Relationship Id="rId3" Type="http://schemas.openxmlformats.org/officeDocument/2006/relationships/hyperlink" Target="https://www.datacamp.com/community/tutorials/transfer-learning"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eras.io/applicatio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hyperparameters-optimization-526348bb8e2d"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18/10/a-step-by-step-introduction-to-the-basic-object-detection-algorithms-part-1/"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a-comprehensive-guide-to-convolutional-neural-networks-the-eli5-way-3bd2b1164a53"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cc5cf70f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cc5cf70f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cc5cf70f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cc5cf70f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cc5cf70f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cc5cf70f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cc5cf70fb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cc5cf70fb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cc5cf70f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cc5cf70f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c8db4cef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c8db4cef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d1ed63e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d1ed63e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c8db4ce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c8db4ce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https://towardsdatascience.com/a-comprehensive-hands-on-guide-to-transfer-learning-with-real-world-applications-in-deep-learning-212bf3b2f27a</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https://www.datacamp.com/community/tutorials/transfer-learning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cc5cf70f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cc5cf70f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https://keras.io/applications/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c8db4cef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c8db4cef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7d1ed640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d1ed640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d1cd34e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d1cd34e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d31b6be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d31b6be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d31b6be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d31b6be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d31b6be3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d31b6be3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d31b6be3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d31b6be3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d31b6be3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d31b6be3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d31b6be3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d31b6be3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https://towardsdatascience.com/hyperparameters-optimization-526348bb8e2d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c8db4cef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c8db4cef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https://www.analyticsvidhya.com/blog/2018/10/a-step-by-step-introduction-to-the-basic-object-detection-algorithms-part-1/</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cd063c52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cd063c52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7cd063c52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cd063c52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7d31b6be3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d31b6be3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cd063c52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cd063c52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7cd063c52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cd063c52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7d31b6be3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d31b6be3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7d2a1c19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d2a1c19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cc5cf70f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cc5cf70f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cc5cf70f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cc5cf70f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cc5cf70f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cc5cf70f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7cc5cf70f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cc5cf70f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da5b674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da5b674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https://towardsdatascience.com/a-comprehensive-guide-to-convolutional-neural-networks-the-eli5-way-3bd2b1164a53</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cc5cf70f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cc5cf70f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gif"/><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youtube.com/watch?v=UwsrzCVZAb8" TargetMode="External"/><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www.youtube.com/watch?v=aircAruvnKk" TargetMode="External"/><Relationship Id="rId4"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36.png"/><Relationship Id="rId6"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www.youtube.com/watch?v=Cgxsv1riJhI" TargetMode="External"/><Relationship Id="rId4" Type="http://schemas.openxmlformats.org/officeDocument/2006/relationships/image" Target="../media/image3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9887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Computer Vision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nvSpPr>
        <p:spPr>
          <a:xfrm>
            <a:off x="551100" y="229625"/>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rPr>
              <a:t>Representation learning: why, what and </a:t>
            </a:r>
            <a:r>
              <a:rPr b="1" lang="en" sz="2800">
                <a:solidFill>
                  <a:schemeClr val="dk1"/>
                </a:solidFill>
              </a:rPr>
              <a:t>how</a:t>
            </a:r>
            <a:r>
              <a:rPr lang="en" sz="2800">
                <a:solidFill>
                  <a:schemeClr val="dk1"/>
                </a:solidFill>
              </a:rPr>
              <a:t> of CNNs </a:t>
            </a:r>
            <a:endParaRPr b="1" sz="2800"/>
          </a:p>
        </p:txBody>
      </p:sp>
      <p:sp>
        <p:nvSpPr>
          <p:cNvPr id="117" name="Google Shape;117;p22"/>
          <p:cNvSpPr txBox="1"/>
          <p:nvPr/>
        </p:nvSpPr>
        <p:spPr>
          <a:xfrm>
            <a:off x="404225" y="1117325"/>
            <a:ext cx="2646000" cy="12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Part 1: The kernel</a:t>
            </a:r>
            <a:endParaRPr b="1" sz="1800"/>
          </a:p>
          <a:p>
            <a:pPr indent="0" lvl="0" marL="0" rtl="0" algn="l">
              <a:spcBef>
                <a:spcPts val="0"/>
              </a:spcBef>
              <a:spcAft>
                <a:spcPts val="0"/>
              </a:spcAft>
              <a:buNone/>
            </a:pPr>
            <a:r>
              <a:t/>
            </a:r>
            <a:endParaRPr/>
          </a:p>
          <a:p>
            <a:pPr indent="0" lvl="0" marL="0" rtl="0" algn="l">
              <a:spcBef>
                <a:spcPts val="0"/>
              </a:spcBef>
              <a:spcAft>
                <a:spcPts val="0"/>
              </a:spcAft>
              <a:buNone/>
            </a:pPr>
            <a:r>
              <a:rPr b="1" lang="en" sz="1800"/>
              <a:t>N.B. Zero padding is used here</a:t>
            </a:r>
            <a:endParaRPr b="1" sz="1800"/>
          </a:p>
        </p:txBody>
      </p:sp>
      <p:pic>
        <p:nvPicPr>
          <p:cNvPr id="118" name="Google Shape;118;p22"/>
          <p:cNvPicPr preferRelativeResize="0"/>
          <p:nvPr/>
        </p:nvPicPr>
        <p:blipFill>
          <a:blip r:embed="rId3">
            <a:alphaModFix/>
          </a:blip>
          <a:stretch>
            <a:fillRect/>
          </a:stretch>
        </p:blipFill>
        <p:spPr>
          <a:xfrm>
            <a:off x="404225" y="2508350"/>
            <a:ext cx="2486925" cy="2294650"/>
          </a:xfrm>
          <a:prstGeom prst="rect">
            <a:avLst/>
          </a:prstGeom>
          <a:noFill/>
          <a:ln>
            <a:noFill/>
          </a:ln>
        </p:spPr>
      </p:pic>
      <p:pic>
        <p:nvPicPr>
          <p:cNvPr id="119" name="Google Shape;119;p22"/>
          <p:cNvPicPr preferRelativeResize="0"/>
          <p:nvPr/>
        </p:nvPicPr>
        <p:blipFill>
          <a:blip r:embed="rId4">
            <a:alphaModFix/>
          </a:blip>
          <a:stretch>
            <a:fillRect/>
          </a:stretch>
        </p:blipFill>
        <p:spPr>
          <a:xfrm>
            <a:off x="3451550" y="1616475"/>
            <a:ext cx="5251101" cy="295374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nvSpPr>
        <p:spPr>
          <a:xfrm>
            <a:off x="551100" y="229625"/>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rPr>
              <a:t>Representation learning: why, what and </a:t>
            </a:r>
            <a:r>
              <a:rPr b="1" lang="en" sz="2800">
                <a:solidFill>
                  <a:schemeClr val="dk1"/>
                </a:solidFill>
              </a:rPr>
              <a:t>how</a:t>
            </a:r>
            <a:r>
              <a:rPr lang="en" sz="2800">
                <a:solidFill>
                  <a:schemeClr val="dk1"/>
                </a:solidFill>
              </a:rPr>
              <a:t> of CNNs </a:t>
            </a:r>
            <a:endParaRPr b="1" sz="2800"/>
          </a:p>
        </p:txBody>
      </p:sp>
      <p:sp>
        <p:nvSpPr>
          <p:cNvPr id="125" name="Google Shape;125;p23"/>
          <p:cNvSpPr txBox="1"/>
          <p:nvPr/>
        </p:nvSpPr>
        <p:spPr>
          <a:xfrm>
            <a:off x="462350" y="1117325"/>
            <a:ext cx="3050400" cy="14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Part 2: The pooling layer</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800"/>
              <a:t>N.B. Max pooling is generally better</a:t>
            </a:r>
            <a:endParaRPr b="1" sz="1800"/>
          </a:p>
          <a:p>
            <a:pPr indent="0" lvl="0" marL="0" rtl="0" algn="l">
              <a:spcBef>
                <a:spcPts val="0"/>
              </a:spcBef>
              <a:spcAft>
                <a:spcPts val="0"/>
              </a:spcAft>
              <a:buNone/>
            </a:pPr>
            <a:r>
              <a:t/>
            </a:r>
            <a:endParaRPr/>
          </a:p>
        </p:txBody>
      </p:sp>
      <p:pic>
        <p:nvPicPr>
          <p:cNvPr id="126" name="Google Shape;126;p23"/>
          <p:cNvPicPr preferRelativeResize="0"/>
          <p:nvPr/>
        </p:nvPicPr>
        <p:blipFill>
          <a:blip r:embed="rId3">
            <a:alphaModFix/>
          </a:blip>
          <a:stretch>
            <a:fillRect/>
          </a:stretch>
        </p:blipFill>
        <p:spPr>
          <a:xfrm>
            <a:off x="306650" y="2448725"/>
            <a:ext cx="3961225" cy="2480775"/>
          </a:xfrm>
          <a:prstGeom prst="rect">
            <a:avLst/>
          </a:prstGeom>
          <a:noFill/>
          <a:ln>
            <a:noFill/>
          </a:ln>
        </p:spPr>
      </p:pic>
      <p:pic>
        <p:nvPicPr>
          <p:cNvPr id="127" name="Google Shape;127;p23"/>
          <p:cNvPicPr preferRelativeResize="0"/>
          <p:nvPr/>
        </p:nvPicPr>
        <p:blipFill>
          <a:blip r:embed="rId4">
            <a:alphaModFix/>
          </a:blip>
          <a:stretch>
            <a:fillRect/>
          </a:stretch>
        </p:blipFill>
        <p:spPr>
          <a:xfrm>
            <a:off x="4711125" y="1341750"/>
            <a:ext cx="4222850" cy="32825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nvSpPr>
        <p:spPr>
          <a:xfrm>
            <a:off x="551100" y="229625"/>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rPr>
              <a:t>Representation learning: why, what and </a:t>
            </a:r>
            <a:r>
              <a:rPr b="1" lang="en" sz="2800">
                <a:solidFill>
                  <a:schemeClr val="dk1"/>
                </a:solidFill>
              </a:rPr>
              <a:t>how</a:t>
            </a:r>
            <a:r>
              <a:rPr lang="en" sz="2800">
                <a:solidFill>
                  <a:schemeClr val="dk1"/>
                </a:solidFill>
              </a:rPr>
              <a:t> of CNNs </a:t>
            </a:r>
            <a:endParaRPr b="1" sz="2800"/>
          </a:p>
        </p:txBody>
      </p:sp>
      <p:sp>
        <p:nvSpPr>
          <p:cNvPr id="133" name="Google Shape;133;p24"/>
          <p:cNvSpPr txBox="1"/>
          <p:nvPr/>
        </p:nvSpPr>
        <p:spPr>
          <a:xfrm>
            <a:off x="390300" y="1366025"/>
            <a:ext cx="8544600" cy="3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4"/>
          <p:cNvSpPr txBox="1"/>
          <p:nvPr/>
        </p:nvSpPr>
        <p:spPr>
          <a:xfrm>
            <a:off x="515700" y="1324175"/>
            <a:ext cx="8293800" cy="3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Hyperparameters: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arenR"/>
            </a:pPr>
            <a:r>
              <a:rPr lang="en"/>
              <a:t>Padding: Same or Valid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arenR"/>
            </a:pPr>
            <a:r>
              <a:rPr lang="en"/>
              <a:t>Stride length (for both convolution and pooling)</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arenR"/>
            </a:pPr>
            <a:r>
              <a:rPr lang="en"/>
              <a:t>Filter size </a:t>
            </a:r>
            <a:r>
              <a:rPr lang="en">
                <a:solidFill>
                  <a:schemeClr val="dk1"/>
                </a:solidFill>
              </a:rPr>
              <a:t>(for both convolution and pooling)</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arenR"/>
            </a:pPr>
            <a:r>
              <a:rPr lang="en"/>
              <a:t>Number of filters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arenR"/>
            </a:pPr>
            <a:r>
              <a:rPr lang="en"/>
              <a:t>Pooling: Max or Average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25"/>
          <p:cNvPicPr preferRelativeResize="0"/>
          <p:nvPr/>
        </p:nvPicPr>
        <p:blipFill rotWithShape="1">
          <a:blip r:embed="rId3">
            <a:alphaModFix/>
          </a:blip>
          <a:srcRect b="5672" l="7854" r="2273" t="6646"/>
          <a:stretch/>
        </p:blipFill>
        <p:spPr>
          <a:xfrm>
            <a:off x="932786" y="983823"/>
            <a:ext cx="7278424" cy="3866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6"/>
          <p:cNvSpPr txBox="1"/>
          <p:nvPr/>
        </p:nvSpPr>
        <p:spPr>
          <a:xfrm>
            <a:off x="4739250" y="320650"/>
            <a:ext cx="1742400" cy="4320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28 x 28 x 1</a:t>
            </a:r>
            <a:endParaRPr/>
          </a:p>
        </p:txBody>
      </p:sp>
      <p:cxnSp>
        <p:nvCxnSpPr>
          <p:cNvPr id="145" name="Google Shape;145;p26"/>
          <p:cNvCxnSpPr/>
          <p:nvPr/>
        </p:nvCxnSpPr>
        <p:spPr>
          <a:xfrm flipH="1">
            <a:off x="5607000" y="895175"/>
            <a:ext cx="6900" cy="707400"/>
          </a:xfrm>
          <a:prstGeom prst="straightConnector1">
            <a:avLst/>
          </a:prstGeom>
          <a:noFill/>
          <a:ln cap="flat" cmpd="sng" w="9525">
            <a:solidFill>
              <a:schemeClr val="dk2"/>
            </a:solidFill>
            <a:prstDash val="solid"/>
            <a:round/>
            <a:headEnd len="med" w="med" type="none"/>
            <a:tailEnd len="med" w="med" type="triangle"/>
          </a:ln>
        </p:spPr>
      </p:cxnSp>
      <p:sp>
        <p:nvSpPr>
          <p:cNvPr id="146" name="Google Shape;146;p26"/>
          <p:cNvSpPr txBox="1"/>
          <p:nvPr/>
        </p:nvSpPr>
        <p:spPr>
          <a:xfrm>
            <a:off x="4739250" y="1710988"/>
            <a:ext cx="1742400" cy="5016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24 x 24 x 12</a:t>
            </a:r>
            <a:endParaRPr/>
          </a:p>
        </p:txBody>
      </p:sp>
      <p:cxnSp>
        <p:nvCxnSpPr>
          <p:cNvPr id="147" name="Google Shape;147;p26"/>
          <p:cNvCxnSpPr/>
          <p:nvPr/>
        </p:nvCxnSpPr>
        <p:spPr>
          <a:xfrm flipH="1">
            <a:off x="5607000" y="2321000"/>
            <a:ext cx="6900" cy="707400"/>
          </a:xfrm>
          <a:prstGeom prst="straightConnector1">
            <a:avLst/>
          </a:prstGeom>
          <a:noFill/>
          <a:ln cap="flat" cmpd="sng" w="9525">
            <a:solidFill>
              <a:schemeClr val="dk2"/>
            </a:solidFill>
            <a:prstDash val="solid"/>
            <a:round/>
            <a:headEnd len="med" w="med" type="none"/>
            <a:tailEnd len="med" w="med" type="triangle"/>
          </a:ln>
        </p:spPr>
      </p:cxnSp>
      <p:sp>
        <p:nvSpPr>
          <p:cNvPr id="148" name="Google Shape;148;p26"/>
          <p:cNvSpPr txBox="1"/>
          <p:nvPr/>
        </p:nvSpPr>
        <p:spPr>
          <a:xfrm>
            <a:off x="4739250" y="3102700"/>
            <a:ext cx="1742400" cy="5016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24</a:t>
            </a:r>
            <a:r>
              <a:rPr lang="en"/>
              <a:t> x 24 x 12</a:t>
            </a:r>
            <a:endParaRPr/>
          </a:p>
        </p:txBody>
      </p:sp>
      <p:sp>
        <p:nvSpPr>
          <p:cNvPr id="149" name="Google Shape;149;p26"/>
          <p:cNvSpPr txBox="1"/>
          <p:nvPr/>
        </p:nvSpPr>
        <p:spPr>
          <a:xfrm>
            <a:off x="5937075" y="825475"/>
            <a:ext cx="20211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Kernel convolution with 12 filters, same padding, stride 1, filter size 5 x 5</a:t>
            </a:r>
            <a:endParaRPr/>
          </a:p>
        </p:txBody>
      </p:sp>
      <p:sp>
        <p:nvSpPr>
          <p:cNvPr id="150" name="Google Shape;150;p26"/>
          <p:cNvSpPr txBox="1"/>
          <p:nvPr/>
        </p:nvSpPr>
        <p:spPr>
          <a:xfrm>
            <a:off x="5937075" y="2441638"/>
            <a:ext cx="17424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Activation function (e.g.Relu)</a:t>
            </a:r>
            <a:endParaRPr/>
          </a:p>
        </p:txBody>
      </p:sp>
      <p:sp>
        <p:nvSpPr>
          <p:cNvPr id="151" name="Google Shape;151;p26"/>
          <p:cNvSpPr txBox="1"/>
          <p:nvPr/>
        </p:nvSpPr>
        <p:spPr>
          <a:xfrm>
            <a:off x="4739250" y="4496400"/>
            <a:ext cx="1742400" cy="5016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12</a:t>
            </a:r>
            <a:r>
              <a:rPr lang="en"/>
              <a:t> x 12 x 12</a:t>
            </a:r>
            <a:endParaRPr/>
          </a:p>
        </p:txBody>
      </p:sp>
      <p:cxnSp>
        <p:nvCxnSpPr>
          <p:cNvPr id="152" name="Google Shape;152;p26"/>
          <p:cNvCxnSpPr/>
          <p:nvPr/>
        </p:nvCxnSpPr>
        <p:spPr>
          <a:xfrm flipH="1">
            <a:off x="5607000" y="3696650"/>
            <a:ext cx="6900" cy="707400"/>
          </a:xfrm>
          <a:prstGeom prst="straightConnector1">
            <a:avLst/>
          </a:prstGeom>
          <a:noFill/>
          <a:ln cap="flat" cmpd="sng" w="9525">
            <a:solidFill>
              <a:schemeClr val="dk2"/>
            </a:solidFill>
            <a:prstDash val="solid"/>
            <a:round/>
            <a:headEnd len="med" w="med" type="none"/>
            <a:tailEnd len="med" w="med" type="triangle"/>
          </a:ln>
        </p:spPr>
      </p:cxnSp>
      <p:sp>
        <p:nvSpPr>
          <p:cNvPr id="153" name="Google Shape;153;p26"/>
          <p:cNvSpPr txBox="1"/>
          <p:nvPr/>
        </p:nvSpPr>
        <p:spPr>
          <a:xfrm>
            <a:off x="5937075" y="3834338"/>
            <a:ext cx="17424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Max pooling layer of size 2 x 2 </a:t>
            </a:r>
            <a:endParaRPr/>
          </a:p>
        </p:txBody>
      </p:sp>
      <p:sp>
        <p:nvSpPr>
          <p:cNvPr id="154" name="Google Shape;154;p26"/>
          <p:cNvSpPr txBox="1"/>
          <p:nvPr/>
        </p:nvSpPr>
        <p:spPr>
          <a:xfrm>
            <a:off x="1045475" y="991000"/>
            <a:ext cx="2216400" cy="21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Putting it together into </a:t>
            </a:r>
            <a:r>
              <a:rPr b="1" lang="en" sz="2400"/>
              <a:t>ONE convolutional layer</a:t>
            </a:r>
            <a:r>
              <a:rPr lang="en" sz="2400"/>
              <a:t>...</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Practice Keras!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descr="Can A.I. make music? Can it feel excitement and fear? Is it alive? Will.i.am and Mark Sagar push the limits of what a machine can do. How far is too far, and how much further can we go?&#10;&#10;The Age of A.I. is a 8 part documentary series hosted by Robert Downey Jr. covering the ways Artificial Intelligence, Machine Learning and Neural Networks will change the world. &#10;&#10;You choose — watch all episodes uninterrupted with YouTube Premium now, or wait to watch new episodes free with ads. Learn more at: https://support.google.com/youtube/answer/6358146 &#10;&#10;Check out YouTube Premium at: https://www.youtube.com/premium/originals &#10;&#10;See if Premium is available in your country at: https://support.google.com/youtube/answer/6307365" id="164" name="Google Shape;164;p28" title="How Far is Too Far? | The Age of A.I.">
            <a:hlinkClick r:id="rId3"/>
          </p:cNvPr>
          <p:cNvPicPr preferRelativeResize="0"/>
          <p:nvPr/>
        </p:nvPicPr>
        <p:blipFill>
          <a:blip r:embed="rId4">
            <a:alphaModFix/>
          </a:blip>
          <a:stretch>
            <a:fillRect/>
          </a:stretch>
        </p:blipFill>
        <p:spPr>
          <a:xfrm>
            <a:off x="1652800" y="382363"/>
            <a:ext cx="5838376" cy="4378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228050" y="263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 learning</a:t>
            </a:r>
            <a:endParaRPr/>
          </a:p>
        </p:txBody>
      </p:sp>
      <p:pic>
        <p:nvPicPr>
          <p:cNvPr id="170" name="Google Shape;170;p29"/>
          <p:cNvPicPr preferRelativeResize="0"/>
          <p:nvPr/>
        </p:nvPicPr>
        <p:blipFill>
          <a:blip r:embed="rId3">
            <a:alphaModFix/>
          </a:blip>
          <a:stretch>
            <a:fillRect/>
          </a:stretch>
        </p:blipFill>
        <p:spPr>
          <a:xfrm>
            <a:off x="6452076" y="3734725"/>
            <a:ext cx="2691924" cy="1408775"/>
          </a:xfrm>
          <a:prstGeom prst="rect">
            <a:avLst/>
          </a:prstGeom>
          <a:noFill/>
          <a:ln>
            <a:noFill/>
          </a:ln>
        </p:spPr>
      </p:pic>
      <p:pic>
        <p:nvPicPr>
          <p:cNvPr id="171" name="Google Shape;171;p29"/>
          <p:cNvPicPr preferRelativeResize="0"/>
          <p:nvPr/>
        </p:nvPicPr>
        <p:blipFill>
          <a:blip r:embed="rId4">
            <a:alphaModFix/>
          </a:blip>
          <a:stretch>
            <a:fillRect/>
          </a:stretch>
        </p:blipFill>
        <p:spPr>
          <a:xfrm>
            <a:off x="152400" y="912375"/>
            <a:ext cx="8839198" cy="1735268"/>
          </a:xfrm>
          <a:prstGeom prst="rect">
            <a:avLst/>
          </a:prstGeom>
          <a:noFill/>
          <a:ln>
            <a:noFill/>
          </a:ln>
        </p:spPr>
      </p:pic>
      <p:sp>
        <p:nvSpPr>
          <p:cNvPr id="172" name="Google Shape;172;p29"/>
          <p:cNvSpPr txBox="1"/>
          <p:nvPr/>
        </p:nvSpPr>
        <p:spPr>
          <a:xfrm>
            <a:off x="2556450" y="1224625"/>
            <a:ext cx="3321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t>???</a:t>
            </a:r>
            <a:endParaRPr b="1" sz="2800"/>
          </a:p>
        </p:txBody>
      </p:sp>
      <p:sp>
        <p:nvSpPr>
          <p:cNvPr id="173" name="Google Shape;173;p29"/>
          <p:cNvSpPr txBox="1"/>
          <p:nvPr/>
        </p:nvSpPr>
        <p:spPr>
          <a:xfrm>
            <a:off x="367375" y="3216463"/>
            <a:ext cx="5067000" cy="1074900"/>
          </a:xfrm>
          <a:prstGeom prst="rect">
            <a:avLst/>
          </a:prstGeom>
          <a:noFill/>
          <a:ln>
            <a:noFill/>
          </a:ln>
        </p:spPr>
        <p:txBody>
          <a:bodyPr anchorCtr="0" anchor="ctr" bIns="91425" lIns="91425" spcFirstLastPara="1" rIns="91425" wrap="square" tIns="91425">
            <a:noAutofit/>
          </a:bodyPr>
          <a:lstStyle/>
          <a:p>
            <a:pPr indent="-317500" lvl="0" marL="749300" rtl="0" algn="l">
              <a:lnSpc>
                <a:spcPct val="158000"/>
              </a:lnSpc>
              <a:spcBef>
                <a:spcPts val="3200"/>
              </a:spcBef>
              <a:spcAft>
                <a:spcPts val="0"/>
              </a:spcAft>
              <a:buClr>
                <a:schemeClr val="dk1"/>
              </a:buClr>
              <a:buSzPts val="1400"/>
              <a:buFont typeface="Arial"/>
              <a:buChar char="●"/>
            </a:pPr>
            <a:r>
              <a:rPr lang="en">
                <a:solidFill>
                  <a:schemeClr val="dk1"/>
                </a:solidFill>
                <a:highlight>
                  <a:srgbClr val="FFFFFF"/>
                </a:highlight>
              </a:rPr>
              <a:t>Know how to ride a motorbike ⮫ Learn how to ride a car</a:t>
            </a:r>
            <a:endParaRPr>
              <a:solidFill>
                <a:schemeClr val="dk1"/>
              </a:solidFill>
              <a:highlight>
                <a:srgbClr val="FFFFFF"/>
              </a:highlight>
            </a:endParaRPr>
          </a:p>
          <a:p>
            <a:pPr indent="-317500" lvl="0" marL="749300" rtl="0" algn="l">
              <a:lnSpc>
                <a:spcPct val="158000"/>
              </a:lnSpc>
              <a:spcBef>
                <a:spcPts val="0"/>
              </a:spcBef>
              <a:spcAft>
                <a:spcPts val="0"/>
              </a:spcAft>
              <a:buClr>
                <a:schemeClr val="dk1"/>
              </a:buClr>
              <a:buSzPts val="1400"/>
              <a:buFont typeface="Arial"/>
              <a:buChar char="●"/>
            </a:pPr>
            <a:r>
              <a:rPr lang="en">
                <a:solidFill>
                  <a:schemeClr val="dk1"/>
                </a:solidFill>
                <a:highlight>
                  <a:srgbClr val="FFFFFF"/>
                </a:highlight>
              </a:rPr>
              <a:t>Know how to play classic piano ⮫ Learn how to play jazz piano</a:t>
            </a:r>
            <a:endParaRPr>
              <a:solidFill>
                <a:schemeClr val="dk1"/>
              </a:solidFill>
              <a:highlight>
                <a:srgbClr val="FFFFFF"/>
              </a:highlight>
            </a:endParaRPr>
          </a:p>
          <a:p>
            <a:pPr indent="-317500" lvl="0" marL="749300" rtl="0" algn="l">
              <a:lnSpc>
                <a:spcPct val="158000"/>
              </a:lnSpc>
              <a:spcBef>
                <a:spcPts val="0"/>
              </a:spcBef>
              <a:spcAft>
                <a:spcPts val="0"/>
              </a:spcAft>
              <a:buClr>
                <a:schemeClr val="dk1"/>
              </a:buClr>
              <a:buSzPts val="1400"/>
              <a:buFont typeface="Arial"/>
              <a:buChar char="●"/>
            </a:pPr>
            <a:r>
              <a:rPr lang="en">
                <a:solidFill>
                  <a:schemeClr val="dk1"/>
                </a:solidFill>
                <a:highlight>
                  <a:srgbClr val="FFFFFF"/>
                </a:highlight>
              </a:rPr>
              <a:t>Know math and statistics ⮫ Learn machine learning</a:t>
            </a:r>
            <a:endParaRPr>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 learning </a:t>
            </a:r>
            <a:endParaRPr/>
          </a:p>
        </p:txBody>
      </p:sp>
      <p:sp>
        <p:nvSpPr>
          <p:cNvPr id="179" name="Google Shape;179;p30"/>
          <p:cNvSpPr txBox="1"/>
          <p:nvPr/>
        </p:nvSpPr>
        <p:spPr>
          <a:xfrm>
            <a:off x="213625" y="1094325"/>
            <a:ext cx="8745000" cy="87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D4251"/>
                </a:solidFill>
                <a:highlight>
                  <a:srgbClr val="FFFFFF"/>
                </a:highlight>
              </a:rPr>
              <a:t>The general idea of transfer learning is to use knowledge learned from tasks for which a lot of labelled data is available in settings where only little labelled data is available.</a:t>
            </a:r>
            <a:endParaRPr b="1" sz="1500"/>
          </a:p>
        </p:txBody>
      </p:sp>
      <p:pic>
        <p:nvPicPr>
          <p:cNvPr id="180" name="Google Shape;180;p30"/>
          <p:cNvPicPr preferRelativeResize="0"/>
          <p:nvPr/>
        </p:nvPicPr>
        <p:blipFill>
          <a:blip r:embed="rId3">
            <a:alphaModFix/>
          </a:blip>
          <a:stretch>
            <a:fillRect/>
          </a:stretch>
        </p:blipFill>
        <p:spPr>
          <a:xfrm>
            <a:off x="213625" y="2043325"/>
            <a:ext cx="5074532" cy="2795376"/>
          </a:xfrm>
          <a:prstGeom prst="rect">
            <a:avLst/>
          </a:prstGeom>
          <a:noFill/>
          <a:ln>
            <a:noFill/>
          </a:ln>
        </p:spPr>
      </p:pic>
      <p:sp>
        <p:nvSpPr>
          <p:cNvPr id="181" name="Google Shape;181;p30"/>
          <p:cNvSpPr txBox="1"/>
          <p:nvPr/>
        </p:nvSpPr>
        <p:spPr>
          <a:xfrm>
            <a:off x="5633350" y="2196525"/>
            <a:ext cx="3352500" cy="26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Keras provides us with pretrained models that allow for fast and efficient transfer learning!</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AlexNet</a:t>
            </a:r>
            <a:endParaRPr sz="1600"/>
          </a:p>
          <a:p>
            <a:pPr indent="-330200" lvl="0" marL="457200" rtl="0" algn="l">
              <a:spcBef>
                <a:spcPts val="0"/>
              </a:spcBef>
              <a:spcAft>
                <a:spcPts val="0"/>
              </a:spcAft>
              <a:buSzPts val="1600"/>
              <a:buChar char="-"/>
            </a:pPr>
            <a:r>
              <a:rPr lang="en" sz="1600"/>
              <a:t>MobileNet</a:t>
            </a:r>
            <a:endParaRPr sz="1600"/>
          </a:p>
          <a:p>
            <a:pPr indent="-330200" lvl="0" marL="457200" rtl="0" algn="l">
              <a:spcBef>
                <a:spcPts val="0"/>
              </a:spcBef>
              <a:spcAft>
                <a:spcPts val="0"/>
              </a:spcAft>
              <a:buSzPts val="1600"/>
              <a:buChar char="-"/>
            </a:pPr>
            <a:r>
              <a:rPr lang="en" sz="1600"/>
              <a:t>Inception</a:t>
            </a:r>
            <a:endParaRPr sz="1600"/>
          </a:p>
          <a:p>
            <a:pPr indent="-330200" lvl="0" marL="457200" rtl="0" algn="l">
              <a:spcBef>
                <a:spcPts val="0"/>
              </a:spcBef>
              <a:spcAft>
                <a:spcPts val="0"/>
              </a:spcAft>
              <a:buSzPts val="1600"/>
              <a:buChar char="-"/>
            </a:pPr>
            <a:r>
              <a:rPr lang="en" sz="1600"/>
              <a:t>ResNet...and many more!</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4075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Badger Time!</a:t>
            </a:r>
            <a:endParaRPr/>
          </a:p>
        </p:txBody>
      </p:sp>
      <p:pic>
        <p:nvPicPr>
          <p:cNvPr id="187" name="Google Shape;187;p31"/>
          <p:cNvPicPr preferRelativeResize="0"/>
          <p:nvPr/>
        </p:nvPicPr>
        <p:blipFill>
          <a:blip r:embed="rId3">
            <a:alphaModFix/>
          </a:blip>
          <a:stretch>
            <a:fillRect/>
          </a:stretch>
        </p:blipFill>
        <p:spPr>
          <a:xfrm>
            <a:off x="1684050" y="548225"/>
            <a:ext cx="5775900" cy="3248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pic>
        <p:nvPicPr>
          <p:cNvPr descr="Home page: https://www.3blue1brown.com/&#10;Brought to you by you: http://3b1b.co/nn1-thanks&#10;Additional funding provided by Amplify Partners&#10;&#10; For any early-stage ML entrepreneurs, Amplify would love to hear from you: 3blue1brown@amplifypartners.com&#10;&#10;Full playlist: http://3b1b.co/neural-networks&#10;&#10;Typo correction: At 14:45, the last index on the bias vector is n, when it's supposed to in fact be a k.  Thanks for the sharp eyes that caught that!&#10;&#10;For those who want to learn more, I highly recommend the book by Michael Nielsen introducing neural networks and deep learning: https://goo.gl/Zmczdy&#10;&#10;There are two neat things about this book.  First, it's available for free, so consider joining me in making a donation Nielsen's way if you get something out of it.  And second, it's centered around walking through some code and data which you can download yourself, and which covers the same example that I introduce in this video.  Yay for active learning!&#10;https://github.com/mnielsen/neural-networks-and-deep-learning&#10;&#10;I also highly recommend Chris Olah's blog: http://colah.github.io/&#10;&#10;For more videos, Welch Labs also has some great series on machine learning: &#10;https://youtu.be/i8D90DkCLhI&#10;https://youtu.be/bxe2T-V8XRs&#10;&#10;For those of you looking to go *even* deeper, check out the text &quot;Deep Learning&quot; by Goodfellow, Bengio, and Courville.  &#10;&#10;Also, the publication Distill is just utterly beautiful: https://distill.pub/&#10;&#10;Lion photo by Kevin Pluck&#10;&#10;------------------&#10;Animations largely made using manim, a scrappy open source python library.  https://github.com/3b1b/manim&#10;&#10;If you want to check it out, I feel compelled to warn you that it's not the most well-documented tool, and has many other quirks you might expect in a library someone wrote with only their own use in mind.&#10;&#10;Music by Vincent Rubinetti.&#10;Download the music on Bandcamp:&#10;https://vincerubinetti.bandcamp.com/album/the-music-of-3blue1brown&#10;&#10;Stream the music on Spotify:&#10;https://open.spotify.com/album/1dVyjwS8FBqXhRunaG5W5u&#10;&#10;If you want to contribute translated subtitles or to help review those that have already been made by others and need approval, you can click the gear icon in the video and go to subtitles/cc, then &quot;add subtitles/cc&quot;.  I really appreciate those who do this, as it helps make the lessons accessible to more people.&#10;------------------&#10;&#10;3blue1brown is a channel about animating math, in all senses of the word animate.  And you know the drill with YouTube, if you want to stay posted on new videos, subscribe, and click the bell to receive notifications (if you're into that).&#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id="59" name="Google Shape;59;p14" title="But what is a Neural Network? | Deep learning, chapter 1">
            <a:hlinkClick r:id="rId3"/>
          </p:cNvPr>
          <p:cNvPicPr preferRelativeResize="0"/>
          <p:nvPr/>
        </p:nvPicPr>
        <p:blipFill>
          <a:blip r:embed="rId4">
            <a:alphaModFix/>
          </a:blip>
          <a:stretch>
            <a:fillRect/>
          </a:stretch>
        </p:blipFill>
        <p:spPr>
          <a:xfrm>
            <a:off x="1829350" y="390675"/>
            <a:ext cx="5816200" cy="4362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2"/>
          <p:cNvSpPr txBox="1"/>
          <p:nvPr>
            <p:ph idx="1" type="body"/>
          </p:nvPr>
        </p:nvSpPr>
        <p:spPr>
          <a:xfrm>
            <a:off x="311700" y="433275"/>
            <a:ext cx="8520600" cy="41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Situation:</a:t>
            </a:r>
            <a:endParaRPr/>
          </a:p>
          <a:p>
            <a:pPr indent="0" lvl="0" marL="0" rtl="0" algn="l">
              <a:spcBef>
                <a:spcPts val="1600"/>
              </a:spcBef>
              <a:spcAft>
                <a:spcPts val="0"/>
              </a:spcAft>
              <a:buNone/>
            </a:pPr>
            <a:r>
              <a:rPr lang="en"/>
              <a:t>While the entire REP cohort was too busy studying for finals last year, a secret army of mutated badgers escaped from the zoo and infested North Hill! In order to stop them, REPO has enlisted your help in deploying smart cameras in the area to track their movements.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Task: </a:t>
            </a:r>
            <a:endParaRPr/>
          </a:p>
          <a:p>
            <a:pPr indent="0" lvl="0" marL="0" rtl="0" algn="l">
              <a:spcBef>
                <a:spcPts val="1600"/>
              </a:spcBef>
              <a:spcAft>
                <a:spcPts val="1600"/>
              </a:spcAft>
              <a:buNone/>
            </a:pPr>
            <a:r>
              <a:rPr lang="en"/>
              <a:t>Develop an algorithm that can help identify and classify these mutated badgers.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Underfit - cannot learn the training data at all</a:t>
            </a:r>
            <a:endParaRPr/>
          </a:p>
        </p:txBody>
      </p:sp>
      <p:pic>
        <p:nvPicPr>
          <p:cNvPr id="198" name="Google Shape;198;p33"/>
          <p:cNvPicPr preferRelativeResize="0"/>
          <p:nvPr/>
        </p:nvPicPr>
        <p:blipFill>
          <a:blip r:embed="rId3">
            <a:alphaModFix/>
          </a:blip>
          <a:stretch>
            <a:fillRect/>
          </a:stretch>
        </p:blipFill>
        <p:spPr>
          <a:xfrm>
            <a:off x="55924" y="1433400"/>
            <a:ext cx="4434200" cy="3078550"/>
          </a:xfrm>
          <a:prstGeom prst="rect">
            <a:avLst/>
          </a:prstGeom>
          <a:noFill/>
          <a:ln>
            <a:noFill/>
          </a:ln>
        </p:spPr>
      </p:pic>
      <p:pic>
        <p:nvPicPr>
          <p:cNvPr id="199" name="Google Shape;199;p33"/>
          <p:cNvPicPr preferRelativeResize="0"/>
          <p:nvPr/>
        </p:nvPicPr>
        <p:blipFill>
          <a:blip r:embed="rId4">
            <a:alphaModFix/>
          </a:blip>
          <a:stretch>
            <a:fillRect/>
          </a:stretch>
        </p:blipFill>
        <p:spPr>
          <a:xfrm>
            <a:off x="4673774" y="1475738"/>
            <a:ext cx="4312276" cy="2993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Overfit - learns training data too well</a:t>
            </a:r>
            <a:endParaRPr/>
          </a:p>
        </p:txBody>
      </p:sp>
      <p:pic>
        <p:nvPicPr>
          <p:cNvPr id="205" name="Google Shape;205;p34"/>
          <p:cNvPicPr preferRelativeResize="0"/>
          <p:nvPr/>
        </p:nvPicPr>
        <p:blipFill>
          <a:blip r:embed="rId3">
            <a:alphaModFix/>
          </a:blip>
          <a:stretch>
            <a:fillRect/>
          </a:stretch>
        </p:blipFill>
        <p:spPr>
          <a:xfrm>
            <a:off x="223625" y="1530175"/>
            <a:ext cx="4621149" cy="3180050"/>
          </a:xfrm>
          <a:prstGeom prst="rect">
            <a:avLst/>
          </a:prstGeom>
          <a:noFill/>
          <a:ln>
            <a:noFill/>
          </a:ln>
        </p:spPr>
      </p:pic>
      <p:pic>
        <p:nvPicPr>
          <p:cNvPr id="206" name="Google Shape;206;p34"/>
          <p:cNvPicPr preferRelativeResize="0"/>
          <p:nvPr/>
        </p:nvPicPr>
        <p:blipFill>
          <a:blip r:embed="rId4">
            <a:alphaModFix/>
          </a:blip>
          <a:stretch>
            <a:fillRect/>
          </a:stretch>
        </p:blipFill>
        <p:spPr>
          <a:xfrm>
            <a:off x="4844768" y="1530175"/>
            <a:ext cx="4268532" cy="3180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Unrepresentative training sets</a:t>
            </a:r>
            <a:endParaRPr/>
          </a:p>
        </p:txBody>
      </p:sp>
      <p:pic>
        <p:nvPicPr>
          <p:cNvPr id="212" name="Google Shape;212;p35"/>
          <p:cNvPicPr preferRelativeResize="0"/>
          <p:nvPr/>
        </p:nvPicPr>
        <p:blipFill>
          <a:blip r:embed="rId3">
            <a:alphaModFix/>
          </a:blip>
          <a:stretch>
            <a:fillRect/>
          </a:stretch>
        </p:blipFill>
        <p:spPr>
          <a:xfrm>
            <a:off x="1587938" y="1147000"/>
            <a:ext cx="5968124" cy="3701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Unrepresentative validation sets</a:t>
            </a:r>
            <a:endParaRPr/>
          </a:p>
        </p:txBody>
      </p:sp>
      <p:pic>
        <p:nvPicPr>
          <p:cNvPr id="218" name="Google Shape;218;p36"/>
          <p:cNvPicPr preferRelativeResize="0"/>
          <p:nvPr/>
        </p:nvPicPr>
        <p:blipFill>
          <a:blip r:embed="rId3">
            <a:alphaModFix/>
          </a:blip>
          <a:stretch>
            <a:fillRect/>
          </a:stretch>
        </p:blipFill>
        <p:spPr>
          <a:xfrm>
            <a:off x="194525" y="1180925"/>
            <a:ext cx="4376400" cy="3553226"/>
          </a:xfrm>
          <a:prstGeom prst="rect">
            <a:avLst/>
          </a:prstGeom>
          <a:noFill/>
          <a:ln>
            <a:noFill/>
          </a:ln>
        </p:spPr>
      </p:pic>
      <p:pic>
        <p:nvPicPr>
          <p:cNvPr id="219" name="Google Shape;219;p36"/>
          <p:cNvPicPr preferRelativeResize="0"/>
          <p:nvPr/>
        </p:nvPicPr>
        <p:blipFill>
          <a:blip r:embed="rId4">
            <a:alphaModFix/>
          </a:blip>
          <a:stretch>
            <a:fillRect/>
          </a:stretch>
        </p:blipFill>
        <p:spPr>
          <a:xfrm>
            <a:off x="4640325" y="1083100"/>
            <a:ext cx="4447851" cy="36510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fit </a:t>
            </a:r>
            <a:endParaRPr/>
          </a:p>
        </p:txBody>
      </p:sp>
      <p:pic>
        <p:nvPicPr>
          <p:cNvPr id="225" name="Google Shape;225;p37"/>
          <p:cNvPicPr preferRelativeResize="0"/>
          <p:nvPr/>
        </p:nvPicPr>
        <p:blipFill>
          <a:blip r:embed="rId3">
            <a:alphaModFix/>
          </a:blip>
          <a:stretch>
            <a:fillRect/>
          </a:stretch>
        </p:blipFill>
        <p:spPr>
          <a:xfrm>
            <a:off x="1860991" y="1111776"/>
            <a:ext cx="5422000" cy="36807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optimize?</a:t>
            </a:r>
            <a:endParaRPr/>
          </a:p>
        </p:txBody>
      </p:sp>
      <p:sp>
        <p:nvSpPr>
          <p:cNvPr id="231" name="Google Shape;231;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n"/>
              <a:t>Grid Search Cross Validation</a:t>
            </a:r>
            <a:endParaRPr/>
          </a:p>
          <a:p>
            <a:pPr indent="-342900" lvl="0" marL="457200" rtl="0" algn="l">
              <a:spcBef>
                <a:spcPts val="0"/>
              </a:spcBef>
              <a:spcAft>
                <a:spcPts val="0"/>
              </a:spcAft>
              <a:buSzPts val="1800"/>
              <a:buAutoNum type="arabicParenR"/>
            </a:pPr>
            <a:r>
              <a:rPr lang="en"/>
              <a:t>Random Search </a:t>
            </a:r>
            <a:endParaRPr/>
          </a:p>
          <a:p>
            <a:pPr indent="-342900" lvl="0" marL="457200" rtl="0" algn="l">
              <a:spcBef>
                <a:spcPts val="0"/>
              </a:spcBef>
              <a:spcAft>
                <a:spcPts val="0"/>
              </a:spcAft>
              <a:buSzPts val="1800"/>
              <a:buAutoNum type="arabicParenR"/>
            </a:pPr>
            <a:r>
              <a:rPr lang="en"/>
              <a:t>Automated Hyperparameter tuning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Detection </a:t>
            </a:r>
            <a:endParaRPr/>
          </a:p>
        </p:txBody>
      </p:sp>
      <p:sp>
        <p:nvSpPr>
          <p:cNvPr id="237" name="Google Shape;237;p39"/>
          <p:cNvSpPr txBox="1"/>
          <p:nvPr>
            <p:ph idx="1" type="body"/>
          </p:nvPr>
        </p:nvSpPr>
        <p:spPr>
          <a:xfrm>
            <a:off x="311700" y="10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Image classification is good and all, but...</a:t>
            </a:r>
            <a:endParaRPr/>
          </a:p>
        </p:txBody>
      </p:sp>
      <p:pic>
        <p:nvPicPr>
          <p:cNvPr id="238" name="Google Shape;238;p39"/>
          <p:cNvPicPr preferRelativeResize="0"/>
          <p:nvPr/>
        </p:nvPicPr>
        <p:blipFill>
          <a:blip r:embed="rId3">
            <a:alphaModFix/>
          </a:blip>
          <a:stretch>
            <a:fillRect/>
          </a:stretch>
        </p:blipFill>
        <p:spPr>
          <a:xfrm>
            <a:off x="4500576" y="1725175"/>
            <a:ext cx="4565500" cy="3113525"/>
          </a:xfrm>
          <a:prstGeom prst="rect">
            <a:avLst/>
          </a:prstGeom>
          <a:noFill/>
          <a:ln>
            <a:noFill/>
          </a:ln>
        </p:spPr>
      </p:pic>
      <p:pic>
        <p:nvPicPr>
          <p:cNvPr id="239" name="Google Shape;239;p39"/>
          <p:cNvPicPr preferRelativeResize="0"/>
          <p:nvPr/>
        </p:nvPicPr>
        <p:blipFill>
          <a:blip r:embed="rId4">
            <a:alphaModFix/>
          </a:blip>
          <a:stretch>
            <a:fillRect/>
          </a:stretch>
        </p:blipFill>
        <p:spPr>
          <a:xfrm>
            <a:off x="311700" y="1725175"/>
            <a:ext cx="3502716" cy="3113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Google Shape;244;p40"/>
          <p:cNvPicPr preferRelativeResize="0"/>
          <p:nvPr/>
        </p:nvPicPr>
        <p:blipFill>
          <a:blip r:embed="rId3">
            <a:alphaModFix/>
          </a:blip>
          <a:stretch>
            <a:fillRect/>
          </a:stretch>
        </p:blipFill>
        <p:spPr>
          <a:xfrm>
            <a:off x="0" y="0"/>
            <a:ext cx="3421200" cy="2248350"/>
          </a:xfrm>
          <a:prstGeom prst="rect">
            <a:avLst/>
          </a:prstGeom>
          <a:noFill/>
          <a:ln>
            <a:noFill/>
          </a:ln>
        </p:spPr>
      </p:pic>
      <p:pic>
        <p:nvPicPr>
          <p:cNvPr id="245" name="Google Shape;245;p40"/>
          <p:cNvPicPr preferRelativeResize="0"/>
          <p:nvPr/>
        </p:nvPicPr>
        <p:blipFill>
          <a:blip r:embed="rId4">
            <a:alphaModFix/>
          </a:blip>
          <a:stretch>
            <a:fillRect/>
          </a:stretch>
        </p:blipFill>
        <p:spPr>
          <a:xfrm>
            <a:off x="5722800" y="3775"/>
            <a:ext cx="3421200" cy="2240794"/>
          </a:xfrm>
          <a:prstGeom prst="rect">
            <a:avLst/>
          </a:prstGeom>
          <a:noFill/>
          <a:ln>
            <a:noFill/>
          </a:ln>
        </p:spPr>
      </p:pic>
      <p:cxnSp>
        <p:nvCxnSpPr>
          <p:cNvPr id="246" name="Google Shape;246;p40"/>
          <p:cNvCxnSpPr>
            <a:stCxn id="244" idx="3"/>
            <a:endCxn id="245" idx="1"/>
          </p:cNvCxnSpPr>
          <p:nvPr/>
        </p:nvCxnSpPr>
        <p:spPr>
          <a:xfrm>
            <a:off x="3421200" y="1124175"/>
            <a:ext cx="2301600" cy="0"/>
          </a:xfrm>
          <a:prstGeom prst="straightConnector1">
            <a:avLst/>
          </a:prstGeom>
          <a:noFill/>
          <a:ln cap="flat" cmpd="sng" w="38100">
            <a:solidFill>
              <a:schemeClr val="dk2"/>
            </a:solidFill>
            <a:prstDash val="solid"/>
            <a:round/>
            <a:headEnd len="med" w="med" type="none"/>
            <a:tailEnd len="med" w="med" type="triangle"/>
          </a:ln>
        </p:spPr>
      </p:cxnSp>
      <p:cxnSp>
        <p:nvCxnSpPr>
          <p:cNvPr id="247" name="Google Shape;247;p40"/>
          <p:cNvCxnSpPr>
            <a:stCxn id="245" idx="2"/>
            <a:endCxn id="248" idx="0"/>
          </p:cNvCxnSpPr>
          <p:nvPr/>
        </p:nvCxnSpPr>
        <p:spPr>
          <a:xfrm>
            <a:off x="7433400" y="2244569"/>
            <a:ext cx="0" cy="690900"/>
          </a:xfrm>
          <a:prstGeom prst="straightConnector1">
            <a:avLst/>
          </a:prstGeom>
          <a:noFill/>
          <a:ln cap="flat" cmpd="sng" w="38100">
            <a:solidFill>
              <a:schemeClr val="dk2"/>
            </a:solidFill>
            <a:prstDash val="solid"/>
            <a:round/>
            <a:headEnd len="med" w="med" type="none"/>
            <a:tailEnd len="med" w="med" type="triangle"/>
          </a:ln>
        </p:spPr>
      </p:cxnSp>
      <p:pic>
        <p:nvPicPr>
          <p:cNvPr id="248" name="Google Shape;248;p40"/>
          <p:cNvPicPr preferRelativeResize="0"/>
          <p:nvPr/>
        </p:nvPicPr>
        <p:blipFill>
          <a:blip r:embed="rId5">
            <a:alphaModFix/>
          </a:blip>
          <a:stretch>
            <a:fillRect/>
          </a:stretch>
        </p:blipFill>
        <p:spPr>
          <a:xfrm>
            <a:off x="5722800" y="2935550"/>
            <a:ext cx="3421201" cy="2131400"/>
          </a:xfrm>
          <a:prstGeom prst="rect">
            <a:avLst/>
          </a:prstGeom>
          <a:noFill/>
          <a:ln>
            <a:noFill/>
          </a:ln>
        </p:spPr>
      </p:pic>
      <p:cxnSp>
        <p:nvCxnSpPr>
          <p:cNvPr id="249" name="Google Shape;249;p40"/>
          <p:cNvCxnSpPr>
            <a:stCxn id="248" idx="1"/>
            <a:endCxn id="250" idx="3"/>
          </p:cNvCxnSpPr>
          <p:nvPr/>
        </p:nvCxnSpPr>
        <p:spPr>
          <a:xfrm flipH="1">
            <a:off x="3483900" y="4001250"/>
            <a:ext cx="2238900" cy="18000"/>
          </a:xfrm>
          <a:prstGeom prst="straightConnector1">
            <a:avLst/>
          </a:prstGeom>
          <a:noFill/>
          <a:ln cap="flat" cmpd="sng" w="38100">
            <a:solidFill>
              <a:schemeClr val="dk2"/>
            </a:solidFill>
            <a:prstDash val="solid"/>
            <a:round/>
            <a:headEnd len="med" w="med" type="none"/>
            <a:tailEnd len="med" w="med" type="triangle"/>
          </a:ln>
        </p:spPr>
      </p:cxnSp>
      <p:pic>
        <p:nvPicPr>
          <p:cNvPr id="250" name="Google Shape;250;p40"/>
          <p:cNvPicPr preferRelativeResize="0"/>
          <p:nvPr/>
        </p:nvPicPr>
        <p:blipFill>
          <a:blip r:embed="rId6">
            <a:alphaModFix/>
          </a:blip>
          <a:stretch>
            <a:fillRect/>
          </a:stretch>
        </p:blipFill>
        <p:spPr>
          <a:xfrm>
            <a:off x="0" y="2895150"/>
            <a:ext cx="3483760" cy="224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1"/>
          <p:cNvSpPr txBox="1"/>
          <p:nvPr/>
        </p:nvSpPr>
        <p:spPr>
          <a:xfrm>
            <a:off x="413325" y="443925"/>
            <a:ext cx="5097600" cy="24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41"/>
          <p:cNvPicPr preferRelativeResize="0"/>
          <p:nvPr/>
        </p:nvPicPr>
        <p:blipFill>
          <a:blip r:embed="rId3">
            <a:alphaModFix/>
          </a:blip>
          <a:stretch>
            <a:fillRect/>
          </a:stretch>
        </p:blipFill>
        <p:spPr>
          <a:xfrm>
            <a:off x="214325" y="206275"/>
            <a:ext cx="4278626" cy="2878600"/>
          </a:xfrm>
          <a:prstGeom prst="rect">
            <a:avLst/>
          </a:prstGeom>
          <a:noFill/>
          <a:ln>
            <a:noFill/>
          </a:ln>
        </p:spPr>
      </p:pic>
      <p:sp>
        <p:nvSpPr>
          <p:cNvPr id="257" name="Google Shape;257;p41"/>
          <p:cNvSpPr txBox="1"/>
          <p:nvPr/>
        </p:nvSpPr>
        <p:spPr>
          <a:xfrm>
            <a:off x="4990325" y="1589250"/>
            <a:ext cx="3884100" cy="98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RCNN(Region-based Convolutional Neural Network):</a:t>
            </a:r>
            <a:endParaRPr b="1" sz="2200"/>
          </a:p>
          <a:p>
            <a:pPr indent="-342900" lvl="0" marL="457200" rtl="0" algn="ctr">
              <a:spcBef>
                <a:spcPts val="0"/>
              </a:spcBef>
              <a:spcAft>
                <a:spcPts val="0"/>
              </a:spcAft>
              <a:buSzPts val="1800"/>
              <a:buAutoNum type="arabicParenR"/>
            </a:pPr>
            <a:r>
              <a:rPr lang="en" sz="1800"/>
              <a:t>Selective search for ROI(region of interest) proposal</a:t>
            </a:r>
            <a:endParaRPr sz="1800"/>
          </a:p>
          <a:p>
            <a:pPr indent="-342900" lvl="0" marL="457200" rtl="0" algn="ctr">
              <a:spcBef>
                <a:spcPts val="0"/>
              </a:spcBef>
              <a:spcAft>
                <a:spcPts val="0"/>
              </a:spcAft>
              <a:buSzPts val="1800"/>
              <a:buAutoNum type="arabicParenR"/>
            </a:pPr>
            <a:r>
              <a:rPr lang="en" sz="1800"/>
              <a:t>CNN for feature map generation </a:t>
            </a:r>
            <a:endParaRPr sz="1800"/>
          </a:p>
          <a:p>
            <a:pPr indent="-342900" lvl="0" marL="457200" rtl="0" algn="ctr">
              <a:spcBef>
                <a:spcPts val="0"/>
              </a:spcBef>
              <a:spcAft>
                <a:spcPts val="0"/>
              </a:spcAft>
              <a:buSzPts val="1800"/>
              <a:buAutoNum type="arabicParenR"/>
            </a:pPr>
            <a:r>
              <a:rPr lang="en" sz="1800"/>
              <a:t>SVM(support vector machine)/linear classifier for image classification</a:t>
            </a:r>
            <a:endParaRPr sz="1800"/>
          </a:p>
          <a:p>
            <a:pPr indent="-342900" lvl="0" marL="457200" rtl="0" algn="ctr">
              <a:spcBef>
                <a:spcPts val="0"/>
              </a:spcBef>
              <a:spcAft>
                <a:spcPts val="0"/>
              </a:spcAft>
              <a:buSzPts val="1800"/>
              <a:buAutoNum type="arabicParenR"/>
            </a:pPr>
            <a:r>
              <a:rPr lang="en" sz="1800"/>
              <a:t>Linear regressor for bounding box prediction</a:t>
            </a:r>
            <a:endParaRPr sz="1800"/>
          </a:p>
        </p:txBody>
      </p:sp>
      <p:sp>
        <p:nvSpPr>
          <p:cNvPr id="258" name="Google Shape;258;p41"/>
          <p:cNvSpPr txBox="1"/>
          <p:nvPr/>
        </p:nvSpPr>
        <p:spPr>
          <a:xfrm>
            <a:off x="214325" y="3337175"/>
            <a:ext cx="4776000" cy="1561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0000"/>
              </a:buClr>
              <a:buSzPts val="1800"/>
              <a:buChar char="●"/>
            </a:pPr>
            <a:r>
              <a:rPr lang="en" sz="1800">
                <a:solidFill>
                  <a:srgbClr val="FF0000"/>
                </a:solidFill>
              </a:rPr>
              <a:t>Long processing time: </a:t>
            </a:r>
            <a:r>
              <a:rPr lang="en" sz="1800">
                <a:solidFill>
                  <a:srgbClr val="FF0000"/>
                </a:solidFill>
              </a:rPr>
              <a:t>takes 40-50 seconds for a prediction to be made (need to pass ~2k images through the conv net)</a:t>
            </a:r>
            <a:endParaRPr sz="1800">
              <a:solidFill>
                <a:srgbClr val="FF0000"/>
              </a:solidFill>
            </a:endParaRPr>
          </a:p>
          <a:p>
            <a:pPr indent="-330200" lvl="0" marL="457200" rtl="0" algn="l">
              <a:spcBef>
                <a:spcPts val="0"/>
              </a:spcBef>
              <a:spcAft>
                <a:spcPts val="0"/>
              </a:spcAft>
              <a:buClr>
                <a:srgbClr val="FF0000"/>
              </a:buClr>
              <a:buSzPts val="1600"/>
              <a:buChar char="●"/>
            </a:pPr>
            <a:r>
              <a:rPr lang="en" sz="1800">
                <a:solidFill>
                  <a:srgbClr val="FF0000"/>
                </a:solidFill>
              </a:rPr>
              <a:t>Computationally expensive; n</a:t>
            </a:r>
            <a:r>
              <a:rPr lang="en" sz="1800">
                <a:solidFill>
                  <a:srgbClr val="FF0000"/>
                </a:solidFill>
              </a:rPr>
              <a:t>eed to train 3 separate models. </a:t>
            </a:r>
            <a:endParaRPr sz="1800">
              <a:solidFill>
                <a:srgbClr val="FF0000"/>
              </a:solidFill>
            </a:endParaRPr>
          </a:p>
        </p:txBody>
      </p:sp>
      <p:sp>
        <p:nvSpPr>
          <p:cNvPr id="259" name="Google Shape;259;p41"/>
          <p:cNvSpPr txBox="1"/>
          <p:nvPr/>
        </p:nvSpPr>
        <p:spPr>
          <a:xfrm>
            <a:off x="5021025" y="3750475"/>
            <a:ext cx="4041300" cy="127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t>Can we do better?</a:t>
            </a:r>
            <a:endParaRPr b="1"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3">
            <a:alphaModFix/>
          </a:blip>
          <a:srcRect b="0" l="16336" r="7181" t="0"/>
          <a:stretch/>
        </p:blipFill>
        <p:spPr>
          <a:xfrm>
            <a:off x="-111225" y="489200"/>
            <a:ext cx="4947825" cy="3780450"/>
          </a:xfrm>
          <a:prstGeom prst="rect">
            <a:avLst/>
          </a:prstGeom>
          <a:noFill/>
          <a:ln>
            <a:noFill/>
          </a:ln>
        </p:spPr>
      </p:pic>
      <p:pic>
        <p:nvPicPr>
          <p:cNvPr id="65" name="Google Shape;65;p15"/>
          <p:cNvPicPr preferRelativeResize="0"/>
          <p:nvPr/>
        </p:nvPicPr>
        <p:blipFill>
          <a:blip r:embed="rId4">
            <a:alphaModFix/>
          </a:blip>
          <a:stretch>
            <a:fillRect/>
          </a:stretch>
        </p:blipFill>
        <p:spPr>
          <a:xfrm>
            <a:off x="4885738" y="139775"/>
            <a:ext cx="4206450" cy="2341050"/>
          </a:xfrm>
          <a:prstGeom prst="rect">
            <a:avLst/>
          </a:prstGeom>
          <a:noFill/>
          <a:ln>
            <a:noFill/>
          </a:ln>
        </p:spPr>
      </p:pic>
      <p:pic>
        <p:nvPicPr>
          <p:cNvPr id="66" name="Google Shape;66;p15"/>
          <p:cNvPicPr preferRelativeResize="0"/>
          <p:nvPr/>
        </p:nvPicPr>
        <p:blipFill>
          <a:blip r:embed="rId5">
            <a:alphaModFix/>
          </a:blip>
          <a:stretch>
            <a:fillRect/>
          </a:stretch>
        </p:blipFill>
        <p:spPr>
          <a:xfrm>
            <a:off x="5052788" y="2631325"/>
            <a:ext cx="3872350" cy="2512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pic>
        <p:nvPicPr>
          <p:cNvPr id="264" name="Google Shape;264;p42"/>
          <p:cNvPicPr preferRelativeResize="0"/>
          <p:nvPr/>
        </p:nvPicPr>
        <p:blipFill>
          <a:blip r:embed="rId3">
            <a:alphaModFix/>
          </a:blip>
          <a:stretch>
            <a:fillRect/>
          </a:stretch>
        </p:blipFill>
        <p:spPr>
          <a:xfrm>
            <a:off x="1686688" y="857300"/>
            <a:ext cx="5770625" cy="4099825"/>
          </a:xfrm>
          <a:prstGeom prst="rect">
            <a:avLst/>
          </a:prstGeom>
          <a:noFill/>
          <a:ln>
            <a:noFill/>
          </a:ln>
        </p:spPr>
      </p:pic>
      <p:sp>
        <p:nvSpPr>
          <p:cNvPr id="265" name="Google Shape;265;p42"/>
          <p:cNvSpPr txBox="1"/>
          <p:nvPr/>
        </p:nvSpPr>
        <p:spPr>
          <a:xfrm>
            <a:off x="321475" y="183825"/>
            <a:ext cx="3827100" cy="7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Fast RCNN:</a:t>
            </a:r>
            <a:endParaRPr b="1" sz="2800"/>
          </a:p>
        </p:txBody>
      </p:sp>
      <p:sp>
        <p:nvSpPr>
          <p:cNvPr id="266" name="Google Shape;266;p42"/>
          <p:cNvSpPr/>
          <p:nvPr/>
        </p:nvSpPr>
        <p:spPr>
          <a:xfrm>
            <a:off x="4806725" y="2127825"/>
            <a:ext cx="2449200" cy="44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2"/>
          <p:cNvSpPr/>
          <p:nvPr/>
        </p:nvSpPr>
        <p:spPr>
          <a:xfrm>
            <a:off x="4806725" y="3060950"/>
            <a:ext cx="2650500" cy="536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Google Shape;272;p43"/>
          <p:cNvPicPr preferRelativeResize="0"/>
          <p:nvPr/>
        </p:nvPicPr>
        <p:blipFill>
          <a:blip r:embed="rId3">
            <a:alphaModFix/>
          </a:blip>
          <a:stretch>
            <a:fillRect/>
          </a:stretch>
        </p:blipFill>
        <p:spPr>
          <a:xfrm>
            <a:off x="2449276" y="1062750"/>
            <a:ext cx="4458175" cy="3988900"/>
          </a:xfrm>
          <a:prstGeom prst="rect">
            <a:avLst/>
          </a:prstGeom>
          <a:noFill/>
          <a:ln>
            <a:noFill/>
          </a:ln>
        </p:spPr>
      </p:pic>
      <p:sp>
        <p:nvSpPr>
          <p:cNvPr id="273" name="Google Shape;273;p43"/>
          <p:cNvSpPr txBox="1"/>
          <p:nvPr/>
        </p:nvSpPr>
        <p:spPr>
          <a:xfrm>
            <a:off x="321475" y="183825"/>
            <a:ext cx="3827100" cy="7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Faster RCNN:</a:t>
            </a:r>
            <a:endParaRPr b="1" sz="2800"/>
          </a:p>
        </p:txBody>
      </p:sp>
      <p:sp>
        <p:nvSpPr>
          <p:cNvPr id="274" name="Google Shape;274;p43"/>
          <p:cNvSpPr/>
          <p:nvPr/>
        </p:nvSpPr>
        <p:spPr>
          <a:xfrm>
            <a:off x="2304050" y="2743075"/>
            <a:ext cx="2449200" cy="44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4"/>
          <p:cNvSpPr txBox="1"/>
          <p:nvPr>
            <p:ph idx="1" type="body"/>
          </p:nvPr>
        </p:nvSpPr>
        <p:spPr>
          <a:xfrm>
            <a:off x="465450" y="10406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Even faster still...YOLO and SSD???!!!</a:t>
            </a:r>
            <a:endParaRPr b="1"/>
          </a:p>
          <a:p>
            <a:pPr indent="0" lvl="0" marL="0" rtl="0" algn="l">
              <a:spcBef>
                <a:spcPts val="1600"/>
              </a:spcBef>
              <a:spcAft>
                <a:spcPts val="0"/>
              </a:spcAft>
              <a:buNone/>
            </a:pPr>
            <a:r>
              <a:t/>
            </a:r>
            <a:endParaRPr/>
          </a:p>
          <a:p>
            <a:pPr indent="0" lvl="0" marL="0" rtl="0" algn="l">
              <a:spcBef>
                <a:spcPts val="1600"/>
              </a:spcBef>
              <a:spcAft>
                <a:spcPts val="0"/>
              </a:spcAft>
              <a:buNone/>
            </a:pPr>
            <a:r>
              <a:rPr lang="en"/>
              <a:t>YOLO - You Only Look Once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SSD - Single Shot Detector </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pic>
        <p:nvPicPr>
          <p:cNvPr descr="Ten years ago, researchers thought that getting a computer to tell the difference between a cat and a dog would be almost impossible. Today, computer vision systems do it with greater than 99 percent accuracy. How? Joseph Redmon works on the YOLO (You Only Look Once) system, an open-source method of object detection that can identify objects in images and video -- from zebras to stop signs -- with lightning-quick speed. In a remarkable live demo, Redmon shows off this important step forward for applications like self-driving cars, robotics and even cancer detection.&#10;&#10;Check out more TED talks: http://www.ted.com&#10;&#10;The TED Talks channel features the best talks and performances from the TED Conference, where the world's leading thinkers and doers give the talk of their lives in 18 minutes (or less). Look for talks on Technology, Entertainment and Design -- plus science, business, global issues, the arts and more.&#10;&#10;Follow TED on Twitter: http://www.twitter.com/TEDTalks&#10;Like TED on Facebook: https://www.facebook.com/TED&#10;&#10;Subscribe to our channel: https://www.youtube.com/TED" id="284" name="Google Shape;284;p45" title="How computers learn to recognize objects instantly | Joseph Redmon">
            <a:hlinkClick r:id="rId3"/>
          </p:cNvPr>
          <p:cNvPicPr preferRelativeResize="0"/>
          <p:nvPr/>
        </p:nvPicPr>
        <p:blipFill>
          <a:blip r:embed="rId4">
            <a:alphaModFix/>
          </a:blip>
          <a:stretch>
            <a:fillRect/>
          </a:stretch>
        </p:blipFill>
        <p:spPr>
          <a:xfrm>
            <a:off x="1541675" y="299000"/>
            <a:ext cx="6060650" cy="4545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nvSpPr>
        <p:spPr>
          <a:xfrm>
            <a:off x="291725" y="721625"/>
            <a:ext cx="8521200" cy="30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Computer vision: Can we teach computers/machines to do the same?</a:t>
            </a:r>
            <a:endParaRPr b="1"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7"/>
          <p:cNvSpPr txBox="1"/>
          <p:nvPr/>
        </p:nvSpPr>
        <p:spPr>
          <a:xfrm>
            <a:off x="553650" y="153250"/>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rPr>
              <a:t>Representation learning: </a:t>
            </a:r>
            <a:r>
              <a:rPr b="1" lang="en" sz="2800">
                <a:solidFill>
                  <a:schemeClr val="dk1"/>
                </a:solidFill>
              </a:rPr>
              <a:t>why</a:t>
            </a:r>
            <a:r>
              <a:rPr lang="en" sz="2800">
                <a:solidFill>
                  <a:schemeClr val="dk1"/>
                </a:solidFill>
              </a:rPr>
              <a:t>, what and how of CNNs </a:t>
            </a:r>
            <a:endParaRPr b="1" sz="2800"/>
          </a:p>
        </p:txBody>
      </p:sp>
      <p:sp>
        <p:nvSpPr>
          <p:cNvPr id="77" name="Google Shape;77;p17"/>
          <p:cNvSpPr txBox="1"/>
          <p:nvPr/>
        </p:nvSpPr>
        <p:spPr>
          <a:xfrm>
            <a:off x="803100" y="1125200"/>
            <a:ext cx="5933700" cy="5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MLP for image processing and classification → Good enough?</a:t>
            </a:r>
            <a:endParaRPr sz="1600">
              <a:solidFill>
                <a:schemeClr val="dk1"/>
              </a:solidFill>
            </a:endParaRPr>
          </a:p>
        </p:txBody>
      </p:sp>
      <p:sp>
        <p:nvSpPr>
          <p:cNvPr id="78" name="Google Shape;78;p17"/>
          <p:cNvSpPr txBox="1"/>
          <p:nvPr/>
        </p:nvSpPr>
        <p:spPr>
          <a:xfrm>
            <a:off x="551100" y="1872350"/>
            <a:ext cx="8159100" cy="811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Mnist: 28P x 28P = 784P. Iphone 11 pic resolution: Mega-Ps. How big must our neural network be?</a:t>
            </a:r>
            <a:endParaRPr sz="1600"/>
          </a:p>
          <a:p>
            <a:pPr indent="0" lvl="0" marL="457200" rtl="0" algn="l">
              <a:spcBef>
                <a:spcPts val="0"/>
              </a:spcBef>
              <a:spcAft>
                <a:spcPts val="0"/>
              </a:spcAft>
              <a:buNone/>
            </a:pPr>
            <a:r>
              <a:t/>
            </a:r>
            <a:endParaRPr/>
          </a:p>
        </p:txBody>
      </p:sp>
      <p:sp>
        <p:nvSpPr>
          <p:cNvPr id="79" name="Google Shape;79;p17"/>
          <p:cNvSpPr txBox="1"/>
          <p:nvPr/>
        </p:nvSpPr>
        <p:spPr>
          <a:xfrm>
            <a:off x="551100" y="2571750"/>
            <a:ext cx="8159100" cy="8112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Do neighboring pixels have correlations with one another? </a:t>
            </a:r>
            <a:endParaRPr sz="1600"/>
          </a:p>
          <a:p>
            <a:pPr indent="0" lvl="0" marL="457200" rtl="0" algn="l">
              <a:spcBef>
                <a:spcPts val="0"/>
              </a:spcBef>
              <a:spcAft>
                <a:spcPts val="0"/>
              </a:spcAft>
              <a:buNone/>
            </a:pPr>
            <a:r>
              <a:t/>
            </a:r>
            <a:endParaRPr/>
          </a:p>
        </p:txBody>
      </p:sp>
      <p:sp>
        <p:nvSpPr>
          <p:cNvPr id="80" name="Google Shape;80;p17"/>
          <p:cNvSpPr txBox="1"/>
          <p:nvPr/>
        </p:nvSpPr>
        <p:spPr>
          <a:xfrm>
            <a:off x="658250" y="3689225"/>
            <a:ext cx="7929600" cy="102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Can we represent images better???</a:t>
            </a:r>
            <a:endParaRPr b="1" sz="2400"/>
          </a:p>
          <a:p>
            <a:pPr indent="0" lvl="0" marL="0" rtl="0" algn="ctr">
              <a:spcBef>
                <a:spcPts val="0"/>
              </a:spcBef>
              <a:spcAft>
                <a:spcPts val="0"/>
              </a:spcAft>
              <a:buNone/>
            </a:pPr>
            <a:r>
              <a:rPr b="1" lang="en" sz="2400"/>
              <a:t>YES! CNNs!(convolutional neural networks)</a:t>
            </a:r>
            <a:endParaRPr b="1"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8"/>
          <p:cNvSpPr txBox="1"/>
          <p:nvPr/>
        </p:nvSpPr>
        <p:spPr>
          <a:xfrm>
            <a:off x="551100" y="229625"/>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rPr>
              <a:t>Representation learning: why, </a:t>
            </a:r>
            <a:r>
              <a:rPr b="1" lang="en" sz="2800">
                <a:solidFill>
                  <a:schemeClr val="dk1"/>
                </a:solidFill>
              </a:rPr>
              <a:t>what</a:t>
            </a:r>
            <a:r>
              <a:rPr lang="en" sz="2800">
                <a:solidFill>
                  <a:schemeClr val="dk1"/>
                </a:solidFill>
              </a:rPr>
              <a:t> and how of CNNs </a:t>
            </a:r>
            <a:endParaRPr b="1" sz="2800"/>
          </a:p>
        </p:txBody>
      </p:sp>
      <p:pic>
        <p:nvPicPr>
          <p:cNvPr id="86" name="Google Shape;86;p18"/>
          <p:cNvPicPr preferRelativeResize="0"/>
          <p:nvPr/>
        </p:nvPicPr>
        <p:blipFill rotWithShape="1">
          <a:blip r:embed="rId3">
            <a:alphaModFix/>
          </a:blip>
          <a:srcRect b="0" l="0" r="0" t="11119"/>
          <a:stretch/>
        </p:blipFill>
        <p:spPr>
          <a:xfrm>
            <a:off x="2190338" y="1338150"/>
            <a:ext cx="4763324" cy="3624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9"/>
          <p:cNvSpPr txBox="1"/>
          <p:nvPr/>
        </p:nvSpPr>
        <p:spPr>
          <a:xfrm>
            <a:off x="551100" y="229625"/>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rPr>
              <a:t>Representation learning: </a:t>
            </a:r>
            <a:r>
              <a:rPr lang="en" sz="2800">
                <a:solidFill>
                  <a:schemeClr val="dk1"/>
                </a:solidFill>
              </a:rPr>
              <a:t>why</a:t>
            </a:r>
            <a:r>
              <a:rPr lang="en" sz="2800">
                <a:solidFill>
                  <a:schemeClr val="dk1"/>
                </a:solidFill>
              </a:rPr>
              <a:t>, </a:t>
            </a:r>
            <a:r>
              <a:rPr b="1" lang="en" sz="2800">
                <a:solidFill>
                  <a:schemeClr val="dk1"/>
                </a:solidFill>
              </a:rPr>
              <a:t>what</a:t>
            </a:r>
            <a:r>
              <a:rPr lang="en" sz="2800">
                <a:solidFill>
                  <a:schemeClr val="dk1"/>
                </a:solidFill>
              </a:rPr>
              <a:t> and how of CNNs </a:t>
            </a:r>
            <a:endParaRPr b="1" sz="2800"/>
          </a:p>
        </p:txBody>
      </p:sp>
      <p:pic>
        <p:nvPicPr>
          <p:cNvPr id="92" name="Google Shape;92;p19"/>
          <p:cNvPicPr preferRelativeResize="0"/>
          <p:nvPr/>
        </p:nvPicPr>
        <p:blipFill rotWithShape="1">
          <a:blip r:embed="rId3">
            <a:alphaModFix/>
          </a:blip>
          <a:srcRect b="5672" l="7854" r="2273" t="6646"/>
          <a:stretch/>
        </p:blipFill>
        <p:spPr>
          <a:xfrm>
            <a:off x="1399538" y="1117325"/>
            <a:ext cx="6344935" cy="3370975"/>
          </a:xfrm>
          <a:prstGeom prst="rect">
            <a:avLst/>
          </a:prstGeom>
          <a:noFill/>
          <a:ln>
            <a:noFill/>
          </a:ln>
        </p:spPr>
      </p:pic>
      <p:sp>
        <p:nvSpPr>
          <p:cNvPr id="93" name="Google Shape;93;p19"/>
          <p:cNvSpPr txBox="1"/>
          <p:nvPr/>
        </p:nvSpPr>
        <p:spPr>
          <a:xfrm>
            <a:off x="1959425" y="4149375"/>
            <a:ext cx="5647800" cy="7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9"/>
          <p:cNvSpPr txBox="1"/>
          <p:nvPr/>
        </p:nvSpPr>
        <p:spPr>
          <a:xfrm>
            <a:off x="2286025" y="4488300"/>
            <a:ext cx="5213100" cy="65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 operations to each convolutional layer: a convolution and a pooling operation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id="99" name="Google Shape;99;p20"/>
          <p:cNvPicPr preferRelativeResize="0"/>
          <p:nvPr/>
        </p:nvPicPr>
        <p:blipFill>
          <a:blip r:embed="rId3">
            <a:alphaModFix/>
          </a:blip>
          <a:stretch>
            <a:fillRect/>
          </a:stretch>
        </p:blipFill>
        <p:spPr>
          <a:xfrm>
            <a:off x="581025" y="1935250"/>
            <a:ext cx="2028825" cy="2019300"/>
          </a:xfrm>
          <a:prstGeom prst="rect">
            <a:avLst/>
          </a:prstGeom>
          <a:noFill/>
          <a:ln>
            <a:noFill/>
          </a:ln>
        </p:spPr>
      </p:pic>
      <p:pic>
        <p:nvPicPr>
          <p:cNvPr id="100" name="Google Shape;100;p20"/>
          <p:cNvPicPr preferRelativeResize="0"/>
          <p:nvPr/>
        </p:nvPicPr>
        <p:blipFill>
          <a:blip r:embed="rId4">
            <a:alphaModFix/>
          </a:blip>
          <a:stretch>
            <a:fillRect/>
          </a:stretch>
        </p:blipFill>
        <p:spPr>
          <a:xfrm>
            <a:off x="5333974" y="1699200"/>
            <a:ext cx="3498325" cy="2664275"/>
          </a:xfrm>
          <a:prstGeom prst="rect">
            <a:avLst/>
          </a:prstGeom>
          <a:noFill/>
          <a:ln>
            <a:noFill/>
          </a:ln>
        </p:spPr>
      </p:pic>
      <p:cxnSp>
        <p:nvCxnSpPr>
          <p:cNvPr id="101" name="Google Shape;101;p20"/>
          <p:cNvCxnSpPr/>
          <p:nvPr/>
        </p:nvCxnSpPr>
        <p:spPr>
          <a:xfrm>
            <a:off x="2956925" y="2940100"/>
            <a:ext cx="1844700" cy="9600"/>
          </a:xfrm>
          <a:prstGeom prst="straightConnector1">
            <a:avLst/>
          </a:prstGeom>
          <a:noFill/>
          <a:ln cap="flat" cmpd="sng" w="38100">
            <a:solidFill>
              <a:schemeClr val="dk2"/>
            </a:solidFill>
            <a:prstDash val="solid"/>
            <a:round/>
            <a:headEnd len="med" w="med" type="none"/>
            <a:tailEnd len="med" w="med" type="triangle"/>
          </a:ln>
        </p:spPr>
      </p:cxnSp>
      <p:sp>
        <p:nvSpPr>
          <p:cNvPr id="102" name="Google Shape;102;p20"/>
          <p:cNvSpPr txBox="1"/>
          <p:nvPr/>
        </p:nvSpPr>
        <p:spPr>
          <a:xfrm>
            <a:off x="551100" y="229625"/>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rPr>
              <a:t>Representation learning: </a:t>
            </a:r>
            <a:r>
              <a:rPr lang="en" sz="2800">
                <a:solidFill>
                  <a:schemeClr val="dk1"/>
                </a:solidFill>
              </a:rPr>
              <a:t>why</a:t>
            </a:r>
            <a:r>
              <a:rPr lang="en" sz="2800">
                <a:solidFill>
                  <a:schemeClr val="dk1"/>
                </a:solidFill>
              </a:rPr>
              <a:t>, what and </a:t>
            </a:r>
            <a:r>
              <a:rPr b="1" lang="en" sz="2800">
                <a:solidFill>
                  <a:schemeClr val="dk1"/>
                </a:solidFill>
              </a:rPr>
              <a:t>how</a:t>
            </a:r>
            <a:r>
              <a:rPr lang="en" sz="2800">
                <a:solidFill>
                  <a:schemeClr val="dk1"/>
                </a:solidFill>
              </a:rPr>
              <a:t> of CNNs </a:t>
            </a:r>
            <a:endParaRPr b="1"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txBox="1"/>
          <p:nvPr/>
        </p:nvSpPr>
        <p:spPr>
          <a:xfrm>
            <a:off x="551100" y="229625"/>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rPr>
              <a:t>Representation learning: why, what and </a:t>
            </a:r>
            <a:r>
              <a:rPr b="1" lang="en" sz="2800">
                <a:solidFill>
                  <a:schemeClr val="dk1"/>
                </a:solidFill>
              </a:rPr>
              <a:t>how</a:t>
            </a:r>
            <a:r>
              <a:rPr lang="en" sz="2800">
                <a:solidFill>
                  <a:schemeClr val="dk1"/>
                </a:solidFill>
              </a:rPr>
              <a:t> of CNNs </a:t>
            </a:r>
            <a:endParaRPr b="1" sz="2800"/>
          </a:p>
        </p:txBody>
      </p:sp>
      <p:pic>
        <p:nvPicPr>
          <p:cNvPr id="108" name="Google Shape;108;p21"/>
          <p:cNvPicPr preferRelativeResize="0"/>
          <p:nvPr/>
        </p:nvPicPr>
        <p:blipFill>
          <a:blip r:embed="rId3">
            <a:alphaModFix/>
          </a:blip>
          <a:stretch>
            <a:fillRect/>
          </a:stretch>
        </p:blipFill>
        <p:spPr>
          <a:xfrm>
            <a:off x="3640475" y="1537825"/>
            <a:ext cx="4404600" cy="3215525"/>
          </a:xfrm>
          <a:prstGeom prst="rect">
            <a:avLst/>
          </a:prstGeom>
          <a:noFill/>
          <a:ln>
            <a:noFill/>
          </a:ln>
        </p:spPr>
      </p:pic>
      <p:sp>
        <p:nvSpPr>
          <p:cNvPr id="109" name="Google Shape;109;p21"/>
          <p:cNvSpPr txBox="1"/>
          <p:nvPr/>
        </p:nvSpPr>
        <p:spPr>
          <a:xfrm>
            <a:off x="462350" y="1415925"/>
            <a:ext cx="26007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Part 1: The kernel</a:t>
            </a:r>
            <a:r>
              <a:rPr lang="en"/>
              <a:t> </a:t>
            </a:r>
            <a:endParaRPr/>
          </a:p>
        </p:txBody>
      </p:sp>
      <p:cxnSp>
        <p:nvCxnSpPr>
          <p:cNvPr id="110" name="Google Shape;110;p21"/>
          <p:cNvCxnSpPr/>
          <p:nvPr/>
        </p:nvCxnSpPr>
        <p:spPr>
          <a:xfrm rot="10800000">
            <a:off x="7819775" y="3735675"/>
            <a:ext cx="390300" cy="543600"/>
          </a:xfrm>
          <a:prstGeom prst="straightConnector1">
            <a:avLst/>
          </a:prstGeom>
          <a:noFill/>
          <a:ln cap="flat" cmpd="sng" w="9525">
            <a:solidFill>
              <a:schemeClr val="dk2"/>
            </a:solidFill>
            <a:prstDash val="solid"/>
            <a:round/>
            <a:headEnd len="med" w="med" type="none"/>
            <a:tailEnd len="med" w="med" type="triangle"/>
          </a:ln>
        </p:spPr>
      </p:cxnSp>
      <p:sp>
        <p:nvSpPr>
          <p:cNvPr id="111" name="Google Shape;111;p21"/>
          <p:cNvSpPr txBox="1"/>
          <p:nvPr/>
        </p:nvSpPr>
        <p:spPr>
          <a:xfrm>
            <a:off x="7959175" y="4265350"/>
            <a:ext cx="10317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Feature map</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